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1912" r:id="rId5"/>
    <p:sldId id="3327" r:id="rId6"/>
    <p:sldId id="3320" r:id="rId7"/>
    <p:sldId id="3333" r:id="rId8"/>
    <p:sldId id="3328" r:id="rId9"/>
    <p:sldId id="3329" r:id="rId10"/>
    <p:sldId id="3330" r:id="rId11"/>
    <p:sldId id="3331" r:id="rId12"/>
    <p:sldId id="3332" r:id="rId13"/>
    <p:sldId id="3334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19" autoAdjust="0"/>
    <p:restoredTop sz="88501" autoAdjust="0"/>
  </p:normalViewPr>
  <p:slideViewPr>
    <p:cSldViewPr snapToGrid="0">
      <p:cViewPr varScale="1">
        <p:scale>
          <a:sx n="147" d="100"/>
          <a:sy n="147" d="100"/>
        </p:scale>
        <p:origin x="20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2BE40-9E7A-4B67-B097-2D29C7EEE5B6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5DA7FD-F0D7-4B58-9286-C645A05B79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15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https://www.reddit.com/r/processing/comments/dy5z5h/collatz_variations/</a:t>
            </a:r>
          </a:p>
          <a:p>
            <a:endParaRPr lang="en-US" dirty="0"/>
          </a:p>
          <a:p>
            <a:r>
              <a:rPr lang="en-US" dirty="0"/>
              <a:t>https://dailygenerative.art.blog/2019/11/17/reflections/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A5DA7FD-F0D7-4B58-9286-C645A05B79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998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5B74-688B-40E2-A142-ECFF100F88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B9D357-9112-45D1-BFEA-9E7001A992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64A37-09A1-4D49-BD3B-EEF864787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BA40FB-6A0E-4B3D-9F89-36B577FC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A83397-CCBB-4873-BFE9-3EE6CF527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771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15C4A9-E743-488A-9B07-B97720954E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4D1AFB-3E88-4489-A9DC-2006A84744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8F8DC4-94DC-40F0-A031-F83B42C39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615216-B482-41FC-BDE6-A65005BE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875952-65B1-4AEE-BE3D-56621CAD7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21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F3CD7A-EA33-497F-AF0E-E0210B836A3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A934BE-773D-41D0-A272-F862F41A42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3CD376-4833-4C0B-A0DE-53F32FE47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B15315-8C95-4208-AB5D-A4AA8A85E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1FB056-2F54-4576-A112-D7733795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3092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12656011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6F78D-5E68-4BDE-9D37-8B47D50BA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A1C52-9B40-40B4-9883-9F0EDF6CF7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784AA2-DEA3-4743-B4C7-10F695746B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70879-944D-483D-A366-E719CEE6A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4C7CD1-ACD3-43F7-9680-3560E013C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681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6A05B-6F03-4315-87AC-7D7E0979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337CC3-BD14-4C44-9D00-AB32B11202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34A52-7209-41BF-A309-176635E0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E711E-89DA-4439-9C24-FA24988F6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0CB3DB-C657-4AAD-9A83-2BC8F30D0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541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3685A-A8FA-4C03-B3DE-6992DEE69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EF4E6-4A72-4B3D-8C4D-D9A98D702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A6CED9-364B-441E-BE5E-501819C35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1B6FBF-0470-42A9-94AB-794A325047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F25739-1373-44B8-AEC8-66198A73F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211BE2-3877-444D-8648-CCCDF56A3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7386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EC4A9-8987-4A91-977E-EB45B9A19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8CAA6D-26FB-4EA8-B84E-86872F1971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BD3123-6FF7-4314-92E0-44921E9746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879063-DCB7-40A1-98C3-0E56CAC644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D459F-0808-4B1C-844F-2547C2B69A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6BEB494-0724-418B-8844-AF7B4914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769D00F-927D-4265-B14D-D8B0090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626FAEC-5803-498D-9559-C8E6D8601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50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8E004-E5A2-45A8-A02E-D728BAD25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60A681-02AF-4FFC-B5AF-166BC46609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19CF5-8952-4512-96E6-69BCFBA11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11CD4B-EF63-47EC-973F-A8110CD79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84258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05490-1451-4A7B-B516-63A8F94C0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5B4B4E9-5778-42BA-91FE-905ABC209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99E3FA-8A3A-4C72-B90A-214803FC2C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1062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AB5CC-216C-40E3-8570-2DE4D7E2B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EFB237-8335-4951-B9D6-67A4D3EBE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D638B9-89F3-4EEF-A828-0A824EBF2E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2F5B7-D3CE-452F-8706-47E9705C1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3167D9-F82B-4369-A06F-AF23F23E16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ABF864A-769C-4752-8143-30A2115BD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8768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D08FA-105C-4924-924E-5841279B87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E1BAFB9-89E2-4A1B-ADF6-3D09F0A108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3F1DA1-5D86-49BA-A4EB-4DDD8E704A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8FABB2-88A5-488E-8809-85D3C4A34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243961-42D4-4712-8735-002B796BB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48381E-47A2-47A9-AFA3-4F0030490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9512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9B2EAD-22CE-4E32-9583-D1D2A6025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D469-1904-43F1-BF35-57F6D8AC9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CBA665-1CE5-4365-B2F7-839BF84390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8FD9E-36D6-4381-860E-5882E8D15D57}" type="datetimeFigureOut">
              <a:rPr lang="en-US" smtClean="0"/>
              <a:t>5/24/2021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C6CC1A-2DAE-4FE9-9DA6-D646FCCF7D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A6C112-C1D5-4AA3-8C82-57E93B62E8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02339A-1D99-4CCB-AD72-A446F945E3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276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2F28F8-E86F-439E-860F-53990A2BB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675" y="1410268"/>
            <a:ext cx="3605301" cy="19089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0CCC8C1-777A-44A6-ABFD-3B3AAC335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405" y="1035245"/>
            <a:ext cx="6386994" cy="3381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934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7FD19B2-E7BD-461C-9FD6-B1484438F59B}"/>
              </a:ext>
            </a:extLst>
          </p:cNvPr>
          <p:cNvGrpSpPr/>
          <p:nvPr/>
        </p:nvGrpSpPr>
        <p:grpSpPr>
          <a:xfrm>
            <a:off x="48898" y="586781"/>
            <a:ext cx="7982062" cy="4349511"/>
            <a:chOff x="296335" y="486777"/>
            <a:chExt cx="9834685" cy="5359025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4412B39-F9DA-4433-82C1-E696AA48E506}"/>
                </a:ext>
              </a:extLst>
            </p:cNvPr>
            <p:cNvGrpSpPr/>
            <p:nvPr/>
          </p:nvGrpSpPr>
          <p:grpSpPr>
            <a:xfrm>
              <a:off x="374563" y="1672935"/>
              <a:ext cx="2820169" cy="924010"/>
              <a:chOff x="731521" y="2797598"/>
              <a:chExt cx="2820169" cy="924010"/>
            </a:xfrm>
          </p:grpSpPr>
          <p:cxnSp>
            <p:nvCxnSpPr>
              <p:cNvPr id="6" name="Straight Connector 5">
                <a:extLst>
                  <a:ext uri="{FF2B5EF4-FFF2-40B4-BE49-F238E27FC236}">
                    <a16:creationId xmlns:a16="http://schemas.microsoft.com/office/drawing/2014/main" id="{5ABA1A74-8816-49AB-87B9-BD31B915A489}"/>
                  </a:ext>
                </a:extLst>
              </p:cNvPr>
              <p:cNvCxnSpPr/>
              <p:nvPr/>
            </p:nvCxnSpPr>
            <p:spPr>
              <a:xfrm>
                <a:off x="3551690" y="2905282"/>
                <a:ext cx="0" cy="816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46EFD31-9D9A-4F78-A08D-8A7F15E5A4E7}"/>
                  </a:ext>
                </a:extLst>
              </p:cNvPr>
              <p:cNvSpPr txBox="1"/>
              <p:nvPr/>
            </p:nvSpPr>
            <p:spPr>
              <a:xfrm>
                <a:off x="2161646" y="2797598"/>
                <a:ext cx="1339186" cy="492975"/>
              </a:xfrm>
              <a:prstGeom prst="rect">
                <a:avLst/>
              </a:prstGeom>
              <a:noFill/>
            </p:spPr>
            <p:txBody>
              <a:bodyPr wrap="square" tIns="45720" bIns="45720" rtlCol="0">
                <a:spAutoFit/>
              </a:bodyPr>
              <a:lstStyle/>
              <a:p>
                <a:pPr algn="r"/>
                <a:r>
                  <a:rPr lang="en-US" sz="2000" dirty="0">
                    <a:latin typeface="Bebas Neue" panose="020B0606020202050201" pitchFamily="34" charset="0"/>
                    <a:cs typeface="Segoe UI Light" panose="020B0502040204020203" pitchFamily="34" charset="0"/>
                  </a:rPr>
                  <a:t>setup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FB50EDF-D2B5-46BE-B083-60723081F0F8}"/>
                  </a:ext>
                </a:extLst>
              </p:cNvPr>
              <p:cNvSpPr txBox="1"/>
              <p:nvPr/>
            </p:nvSpPr>
            <p:spPr>
              <a:xfrm>
                <a:off x="731521" y="3140587"/>
                <a:ext cx="2767216" cy="568817"/>
              </a:xfrm>
              <a:prstGeom prst="rect">
                <a:avLst/>
              </a:prstGeom>
              <a:noFill/>
            </p:spPr>
            <p:txBody>
              <a:bodyPr wrap="square" tIns="45720" bIns="45720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  <a:cs typeface="Segoe UI Light" panose="020B0502040204020203" pitchFamily="34" charset="0"/>
                  </a:rPr>
                  <a:t>Called once at the very beginning of execution. Use this for initialization</a:t>
                </a: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A28D8E0-8A00-4746-A5AB-3400013B036B}"/>
                </a:ext>
              </a:extLst>
            </p:cNvPr>
            <p:cNvGrpSpPr/>
            <p:nvPr/>
          </p:nvGrpSpPr>
          <p:grpSpPr>
            <a:xfrm>
              <a:off x="296335" y="2768187"/>
              <a:ext cx="2894340" cy="1139332"/>
              <a:chOff x="657350" y="3985757"/>
              <a:chExt cx="2894340" cy="1139332"/>
            </a:xfrm>
          </p:grpSpPr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15C2AE5E-5B79-46FA-A029-A12F8F35A33C}"/>
                  </a:ext>
                </a:extLst>
              </p:cNvPr>
              <p:cNvCxnSpPr/>
              <p:nvPr/>
            </p:nvCxnSpPr>
            <p:spPr>
              <a:xfrm>
                <a:off x="3551690" y="4093441"/>
                <a:ext cx="0" cy="816326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49A3CEC-B6F0-4D09-A558-FB8AC50EB978}"/>
                  </a:ext>
                </a:extLst>
              </p:cNvPr>
              <p:cNvSpPr txBox="1"/>
              <p:nvPr/>
            </p:nvSpPr>
            <p:spPr>
              <a:xfrm>
                <a:off x="2161645" y="3985757"/>
                <a:ext cx="1339186" cy="492975"/>
              </a:xfrm>
              <a:prstGeom prst="rect">
                <a:avLst/>
              </a:prstGeom>
              <a:noFill/>
            </p:spPr>
            <p:txBody>
              <a:bodyPr wrap="square" tIns="45720" bIns="45720" rtlCol="0">
                <a:spAutoFit/>
              </a:bodyPr>
              <a:lstStyle/>
              <a:p>
                <a:pPr algn="r"/>
                <a:r>
                  <a:rPr lang="en-US" sz="2000" dirty="0">
                    <a:latin typeface="Bebas Neue" panose="020B0606020202050201" pitchFamily="34" charset="0"/>
                    <a:cs typeface="Segoe UI Light" panose="020B0502040204020203" pitchFamily="34" charset="0"/>
                  </a:rPr>
                  <a:t>DRAW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E01EAEA-A54A-4385-A754-641D4614FD2E}"/>
                  </a:ext>
                </a:extLst>
              </p:cNvPr>
              <p:cNvSpPr txBox="1"/>
              <p:nvPr/>
            </p:nvSpPr>
            <p:spPr>
              <a:xfrm>
                <a:off x="657350" y="4328746"/>
                <a:ext cx="2841387" cy="796343"/>
              </a:xfrm>
              <a:prstGeom prst="rect">
                <a:avLst/>
              </a:prstGeom>
              <a:noFill/>
            </p:spPr>
            <p:txBody>
              <a:bodyPr wrap="square" tIns="45720" bIns="45720" rtlCol="0">
                <a:spAutoFit/>
              </a:bodyPr>
              <a:lstStyle/>
              <a:p>
                <a:pPr algn="r"/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Segoe Condensed" panose="020B0606040200020203" pitchFamily="34" charset="0"/>
                    <a:cs typeface="Segoe UI Light" panose="020B0502040204020203" pitchFamily="34" charset="0"/>
                  </a:rPr>
                  <a:t>Called repeatedly in a loop() at 60 frames per second (this can be changed with frameRate() function)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1AC81B4-E1F4-4E79-9FED-2AA03C9B4B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73989" y="486777"/>
              <a:ext cx="6757031" cy="53590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72507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7E616A7-E1F5-43F7-83B2-2C6880669F04}"/>
              </a:ext>
            </a:extLst>
          </p:cNvPr>
          <p:cNvSpPr/>
          <p:nvPr/>
        </p:nvSpPr>
        <p:spPr>
          <a:xfrm>
            <a:off x="-283464" y="320040"/>
            <a:ext cx="17446752" cy="48006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4412B39-F9DA-4433-82C1-E696AA48E506}"/>
              </a:ext>
            </a:extLst>
          </p:cNvPr>
          <p:cNvGrpSpPr/>
          <p:nvPr/>
        </p:nvGrpSpPr>
        <p:grpSpPr>
          <a:xfrm>
            <a:off x="112390" y="1549495"/>
            <a:ext cx="2288916" cy="749948"/>
            <a:chOff x="731521" y="2797598"/>
            <a:chExt cx="2820169" cy="924010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5ABA1A74-8816-49AB-87B9-BD31B915A489}"/>
                </a:ext>
              </a:extLst>
            </p:cNvPr>
            <p:cNvCxnSpPr/>
            <p:nvPr/>
          </p:nvCxnSpPr>
          <p:spPr>
            <a:xfrm>
              <a:off x="3551690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46EFD31-9D9A-4F78-A08D-8A7F15E5A4E7}"/>
                </a:ext>
              </a:extLst>
            </p:cNvPr>
            <p:cNvSpPr txBox="1"/>
            <p:nvPr/>
          </p:nvSpPr>
          <p:spPr>
            <a:xfrm>
              <a:off x="2161646" y="2797598"/>
              <a:ext cx="1339186" cy="49297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0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FB50EDF-D2B5-46BE-B083-60723081F0F8}"/>
                </a:ext>
              </a:extLst>
            </p:cNvPr>
            <p:cNvSpPr txBox="1"/>
            <p:nvPr/>
          </p:nvSpPr>
          <p:spPr>
            <a:xfrm>
              <a:off x="731521" y="3140587"/>
              <a:ext cx="2767216" cy="56881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A28D8E0-8A00-4746-A5AB-3400013B036B}"/>
              </a:ext>
            </a:extLst>
          </p:cNvPr>
          <p:cNvGrpSpPr/>
          <p:nvPr/>
        </p:nvGrpSpPr>
        <p:grpSpPr>
          <a:xfrm>
            <a:off x="48898" y="2438427"/>
            <a:ext cx="2349115" cy="924709"/>
            <a:chOff x="657350" y="3985757"/>
            <a:chExt cx="2894340" cy="1139332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5C2AE5E-5B79-46FA-A029-A12F8F35A33C}"/>
                </a:ext>
              </a:extLst>
            </p:cNvPr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49A3CEC-B6F0-4D09-A558-FB8AC50EB978}"/>
                </a:ext>
              </a:extLst>
            </p:cNvPr>
            <p:cNvSpPr txBox="1"/>
            <p:nvPr/>
          </p:nvSpPr>
          <p:spPr>
            <a:xfrm>
              <a:off x="2161645" y="3985757"/>
              <a:ext cx="1339186" cy="49297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0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DRAW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E01EAEA-A54A-4385-A754-641D4614FD2E}"/>
                </a:ext>
              </a:extLst>
            </p:cNvPr>
            <p:cNvSpPr txBox="1"/>
            <p:nvPr/>
          </p:nvSpPr>
          <p:spPr>
            <a:xfrm>
              <a:off x="657350" y="4328746"/>
              <a:ext cx="2841387" cy="796343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repeatedly in a loop() at 60 frames per second (this can be changed with frameRate() function)</a:t>
              </a: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1AC81B4-E1F4-4E79-9FED-2AA03C9B4B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6794" y="586781"/>
            <a:ext cx="5484166" cy="43495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59319D-1AA0-4C43-B463-FFA205472F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7726" y="586782"/>
            <a:ext cx="5493067" cy="434951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91708F34-5D61-4D14-8283-815721CD7C7C}"/>
              </a:ext>
            </a:extLst>
          </p:cNvPr>
          <p:cNvGrpSpPr/>
          <p:nvPr/>
        </p:nvGrpSpPr>
        <p:grpSpPr>
          <a:xfrm>
            <a:off x="48898" y="4002739"/>
            <a:ext cx="2349115" cy="749949"/>
            <a:chOff x="657350" y="3985757"/>
            <a:chExt cx="2894340" cy="92401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D80DA04-83C8-44F5-8757-E5F441C1ECD6}"/>
                </a:ext>
              </a:extLst>
            </p:cNvPr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6A9D3B-1F6A-4DA4-97D1-FF8167C3127F}"/>
                </a:ext>
              </a:extLst>
            </p:cNvPr>
            <p:cNvSpPr txBox="1"/>
            <p:nvPr/>
          </p:nvSpPr>
          <p:spPr>
            <a:xfrm>
              <a:off x="1559433" y="3985757"/>
              <a:ext cx="1941398" cy="49297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0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OUTPUT CONSOLE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07223ED-0F43-4EB1-B249-7A036CEC7FDD}"/>
                </a:ext>
              </a:extLst>
            </p:cNvPr>
            <p:cNvSpPr txBox="1"/>
            <p:nvPr/>
          </p:nvSpPr>
          <p:spPr>
            <a:xfrm>
              <a:off x="657350" y="4328746"/>
              <a:ext cx="2841387" cy="34129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See errors and printlns from program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68639BD-1DED-4496-ACA1-AFE3D1CBCA08}"/>
              </a:ext>
            </a:extLst>
          </p:cNvPr>
          <p:cNvGrpSpPr/>
          <p:nvPr/>
        </p:nvGrpSpPr>
        <p:grpSpPr>
          <a:xfrm>
            <a:off x="13896243" y="1402866"/>
            <a:ext cx="1956901" cy="941476"/>
            <a:chOff x="731521" y="2797598"/>
            <a:chExt cx="1956901" cy="941476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5A77C63-59B4-4200-9166-D28CB5F76165}"/>
                </a:ext>
              </a:extLst>
            </p:cNvPr>
            <p:cNvCxnSpPr/>
            <p:nvPr/>
          </p:nvCxnSpPr>
          <p:spPr>
            <a:xfrm>
              <a:off x="735338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0B4B9E8-3BFB-4A66-BAA4-166F9D6394AB}"/>
                </a:ext>
              </a:extLst>
            </p:cNvPr>
            <p:cNvSpPr txBox="1"/>
            <p:nvPr/>
          </p:nvSpPr>
          <p:spPr>
            <a:xfrm>
              <a:off x="735182" y="2797598"/>
              <a:ext cx="1339186" cy="40011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0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C21A0A6-7F3A-471A-B9CC-BB1B3D886352}"/>
                </a:ext>
              </a:extLst>
            </p:cNvPr>
            <p:cNvSpPr txBox="1"/>
            <p:nvPr/>
          </p:nvSpPr>
          <p:spPr>
            <a:xfrm>
              <a:off x="731521" y="3092743"/>
              <a:ext cx="1956901" cy="646331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CDB3CF-85F1-468E-A6F2-9928FD24786A}"/>
              </a:ext>
            </a:extLst>
          </p:cNvPr>
          <p:cNvGrpSpPr/>
          <p:nvPr/>
        </p:nvGrpSpPr>
        <p:grpSpPr>
          <a:xfrm>
            <a:off x="13896243" y="2445555"/>
            <a:ext cx="2302460" cy="1142090"/>
            <a:chOff x="731521" y="3985757"/>
            <a:chExt cx="2302460" cy="114209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7FCBEBA-D8BB-41A9-8B52-58F21D3229D2}"/>
                </a:ext>
              </a:extLst>
            </p:cNvPr>
            <p:cNvCxnSpPr/>
            <p:nvPr/>
          </p:nvCxnSpPr>
          <p:spPr>
            <a:xfrm>
              <a:off x="744482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B74E7E2-9D9A-4B3E-BC20-ED3EA0D7725E}"/>
                </a:ext>
              </a:extLst>
            </p:cNvPr>
            <p:cNvSpPr txBox="1"/>
            <p:nvPr/>
          </p:nvSpPr>
          <p:spPr>
            <a:xfrm>
              <a:off x="744326" y="3985757"/>
              <a:ext cx="1339186" cy="40011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0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Loop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87D3A0E-623E-4F19-B668-887FB694FE64}"/>
                </a:ext>
              </a:extLst>
            </p:cNvPr>
            <p:cNvSpPr txBox="1"/>
            <p:nvPr/>
          </p:nvSpPr>
          <p:spPr>
            <a:xfrm>
              <a:off x="731521" y="4296850"/>
              <a:ext cx="2302460" cy="83099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over and over again as fast as possible by the microcontroller. As soon as your code completes here, loop() will be called again forever. 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C0B0DC-6850-408C-AF2F-E07DEA6A4A14}"/>
              </a:ext>
            </a:extLst>
          </p:cNvPr>
          <p:cNvGrpSpPr/>
          <p:nvPr/>
        </p:nvGrpSpPr>
        <p:grpSpPr>
          <a:xfrm>
            <a:off x="13909048" y="3870739"/>
            <a:ext cx="2767216" cy="905722"/>
            <a:chOff x="731521" y="2815886"/>
            <a:chExt cx="2767216" cy="905722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E99518C-2B10-4F42-88EC-A9EB6C54ABFD}"/>
                </a:ext>
              </a:extLst>
            </p:cNvPr>
            <p:cNvCxnSpPr/>
            <p:nvPr/>
          </p:nvCxnSpPr>
          <p:spPr>
            <a:xfrm>
              <a:off x="735338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E6EAA73-1B4C-403C-A3EE-410F52BF8D36}"/>
                </a:ext>
              </a:extLst>
            </p:cNvPr>
            <p:cNvSpPr txBox="1"/>
            <p:nvPr/>
          </p:nvSpPr>
          <p:spPr>
            <a:xfrm>
              <a:off x="735182" y="2815886"/>
              <a:ext cx="1994170" cy="40011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20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OUTPUT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E5EB66A-93E9-42B7-8800-EF577F2AA8FB}"/>
                </a:ext>
              </a:extLst>
            </p:cNvPr>
            <p:cNvSpPr txBox="1"/>
            <p:nvPr/>
          </p:nvSpPr>
          <p:spPr>
            <a:xfrm>
              <a:off x="731521" y="3126979"/>
              <a:ext cx="2767216" cy="276999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For compilation/uploading output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536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9591BB-8EC9-4F18-877D-9BA50C0F5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4493"/>
            <a:ext cx="12192000" cy="54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8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5543761-C3A4-4A8D-8945-F8263ACA81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11" y="256633"/>
            <a:ext cx="5123548" cy="6190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1158CA6-B533-47E1-806F-1A3FE11137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0" r="4079"/>
          <a:stretch/>
        </p:blipFill>
        <p:spPr>
          <a:xfrm>
            <a:off x="5759420" y="962070"/>
            <a:ext cx="6275277" cy="510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06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22545E-DC56-458A-B45C-C938AA01F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628" y="791569"/>
            <a:ext cx="4710486" cy="48541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3BA244-8965-4685-9932-ED2AA9E25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19460"/>
            <a:ext cx="5443253" cy="414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944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55BA216C-1397-4F73-9955-D3FF4D8D60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98"/>
          <a:stretch/>
        </p:blipFill>
        <p:spPr bwMode="auto">
          <a:xfrm>
            <a:off x="779809" y="1056205"/>
            <a:ext cx="6848475" cy="4540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CDD32143-7273-49AF-BF4B-3BB3CE9124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085" r="33705"/>
          <a:stretch/>
        </p:blipFill>
        <p:spPr bwMode="auto">
          <a:xfrm rot="5400000">
            <a:off x="6523482" y="2197618"/>
            <a:ext cx="4540156" cy="2257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621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Arduino!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Arduino Programming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67" y="1541865"/>
            <a:ext cx="6988800" cy="4887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DEA791-26A4-9046-91B2-64C403B29FE0}"/>
              </a:ext>
            </a:extLst>
          </p:cNvPr>
          <p:cNvGrpSpPr/>
          <p:nvPr/>
        </p:nvGrpSpPr>
        <p:grpSpPr>
          <a:xfrm>
            <a:off x="731521" y="2797598"/>
            <a:ext cx="2820169" cy="924010"/>
            <a:chOff x="731521" y="2797598"/>
            <a:chExt cx="2820169" cy="92401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51690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1646" y="2797598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1521" y="3140587"/>
              <a:ext cx="2767216" cy="52322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24206" y="1050536"/>
            <a:ext cx="11772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All Arduino programs are comprised of two areas: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setup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loop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9B62A2-C21A-E344-AB29-3DC5A5051438}"/>
              </a:ext>
            </a:extLst>
          </p:cNvPr>
          <p:cNvGrpSpPr/>
          <p:nvPr/>
        </p:nvGrpSpPr>
        <p:grpSpPr>
          <a:xfrm>
            <a:off x="731521" y="3985757"/>
            <a:ext cx="2820169" cy="1297096"/>
            <a:chOff x="731521" y="3985757"/>
            <a:chExt cx="2820169" cy="129709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1646" y="3985757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Loop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1521" y="4328746"/>
              <a:ext cx="2767216" cy="95410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over and over again as fast as possible by the microcontroller. As soon as your code completes here, loop() will be called again forever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782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Arduino!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Arduino Programming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8467" y="1541865"/>
            <a:ext cx="6988800" cy="4887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61DEA791-26A4-9046-91B2-64C403B29FE0}"/>
              </a:ext>
            </a:extLst>
          </p:cNvPr>
          <p:cNvGrpSpPr/>
          <p:nvPr/>
        </p:nvGrpSpPr>
        <p:grpSpPr>
          <a:xfrm>
            <a:off x="731521" y="2797598"/>
            <a:ext cx="2820169" cy="924010"/>
            <a:chOff x="731521" y="2797598"/>
            <a:chExt cx="2820169" cy="92401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551690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161646" y="2797598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31521" y="3140587"/>
              <a:ext cx="2767216" cy="52322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sp>
        <p:nvSpPr>
          <p:cNvPr id="14" name="Rectangle 13"/>
          <p:cNvSpPr/>
          <p:nvPr/>
        </p:nvSpPr>
        <p:spPr>
          <a:xfrm>
            <a:off x="124206" y="1050536"/>
            <a:ext cx="117721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All Arduino programs are comprised of two areas: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setup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 and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loop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Segoe UI Light" panose="020B0502040204020203" pitchFamily="34" charset="0"/>
              </a:rPr>
              <a:t>.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69B62A2-C21A-E344-AB29-3DC5A5051438}"/>
              </a:ext>
            </a:extLst>
          </p:cNvPr>
          <p:cNvGrpSpPr/>
          <p:nvPr/>
        </p:nvGrpSpPr>
        <p:grpSpPr>
          <a:xfrm>
            <a:off x="731521" y="3985757"/>
            <a:ext cx="2820169" cy="1297096"/>
            <a:chOff x="731521" y="3985757"/>
            <a:chExt cx="2820169" cy="1297096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161646" y="3985757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Loop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31521" y="4328746"/>
              <a:ext cx="2767216" cy="95410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over and over again as fast as possible by the microcontroller. As soon as your code completes here, loop() will be called again forever </a:t>
              </a:r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E2F1ACB-3128-D14E-A4F3-8FA150225216}"/>
              </a:ext>
            </a:extLst>
          </p:cNvPr>
          <p:cNvCxnSpPr>
            <a:cxnSpLocks/>
          </p:cNvCxnSpPr>
          <p:nvPr/>
        </p:nvCxnSpPr>
        <p:spPr>
          <a:xfrm flipV="1">
            <a:off x="7191571" y="2244525"/>
            <a:ext cx="386790" cy="7098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E4F3358A-D362-6B4B-99E8-F4A263F80D24}"/>
              </a:ext>
            </a:extLst>
          </p:cNvPr>
          <p:cNvSpPr/>
          <p:nvPr/>
        </p:nvSpPr>
        <p:spPr>
          <a:xfrm>
            <a:off x="6979399" y="1167307"/>
            <a:ext cx="4762847" cy="10772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45720" rIns="45720" rtlCol="0" anchor="ctr">
            <a:spAutoFit/>
          </a:bodyPr>
          <a:lstStyle/>
          <a:p>
            <a:pPr algn="ctr"/>
            <a:r>
              <a:rPr lang="en-US" sz="3200" dirty="0">
                <a:latin typeface="Segoe Condensed" panose="020B0606040200020203" pitchFamily="34" charset="0"/>
              </a:rPr>
              <a:t>Does this overall </a:t>
            </a:r>
            <a:r>
              <a:rPr lang="en-US" sz="3200" b="1" dirty="0">
                <a:latin typeface="Segoe Condensed" panose="020B0606040200020203" pitchFamily="34" charset="0"/>
              </a:rPr>
              <a:t>structure</a:t>
            </a:r>
            <a:r>
              <a:rPr lang="en-US" sz="3200" dirty="0">
                <a:latin typeface="Segoe Condensed" panose="020B0606040200020203" pitchFamily="34" charset="0"/>
              </a:rPr>
              <a:t> with </a:t>
            </a:r>
            <a:r>
              <a:rPr lang="en-US" sz="3200" b="1" dirty="0">
                <a:latin typeface="Segoe Condensed" panose="020B0606040200020203" pitchFamily="34" charset="0"/>
              </a:rPr>
              <a:t>setup </a:t>
            </a:r>
            <a:r>
              <a:rPr lang="en-US" sz="3200" dirty="0">
                <a:latin typeface="Segoe Condensed" panose="020B0606040200020203" pitchFamily="34" charset="0"/>
              </a:rPr>
              <a:t>and </a:t>
            </a:r>
            <a:r>
              <a:rPr lang="en-US" sz="3200" b="1" dirty="0">
                <a:latin typeface="Segoe Condensed" panose="020B0606040200020203" pitchFamily="34" charset="0"/>
              </a:rPr>
              <a:t>loop </a:t>
            </a:r>
            <a:r>
              <a:rPr lang="en-US" sz="3200" dirty="0">
                <a:latin typeface="Segoe Condensed" panose="020B0606040200020203" pitchFamily="34" charset="0"/>
              </a:rPr>
              <a:t>look familiar?</a:t>
            </a:r>
          </a:p>
        </p:txBody>
      </p:sp>
    </p:spTree>
    <p:extLst>
      <p:ext uri="{BB962C8B-B14F-4D97-AF65-F5344CB8AC3E}">
        <p14:creationId xmlns:p14="http://schemas.microsoft.com/office/powerpoint/2010/main" val="676324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423E2-2461-8849-8B3F-04BB7BD7C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8"/>
          <a:stretch/>
        </p:blipFill>
        <p:spPr>
          <a:xfrm>
            <a:off x="2503658" y="1769495"/>
            <a:ext cx="9584263" cy="35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BA81E1-BE7C-9042-BF80-8F783AC23BC1}"/>
              </a:ext>
            </a:extLst>
          </p:cNvPr>
          <p:cNvGrpSpPr/>
          <p:nvPr/>
        </p:nvGrpSpPr>
        <p:grpSpPr>
          <a:xfrm>
            <a:off x="627322" y="2461526"/>
            <a:ext cx="1773961" cy="962740"/>
            <a:chOff x="1777729" y="2792282"/>
            <a:chExt cx="1773961" cy="96274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0981E6C-DCF1-964F-87A0-904FC0A37E09}"/>
                </a:ext>
              </a:extLst>
            </p:cNvPr>
            <p:cNvCxnSpPr/>
            <p:nvPr/>
          </p:nvCxnSpPr>
          <p:spPr>
            <a:xfrm>
              <a:off x="3551690" y="2899966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9575C0-93A8-004F-A98A-9BA4C74C5639}"/>
                </a:ext>
              </a:extLst>
            </p:cNvPr>
            <p:cNvSpPr txBox="1"/>
            <p:nvPr/>
          </p:nvSpPr>
          <p:spPr>
            <a:xfrm>
              <a:off x="2161646" y="2792282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D2DBC4-8EF0-7A41-9339-D2805A06040F}"/>
                </a:ext>
              </a:extLst>
            </p:cNvPr>
            <p:cNvSpPr txBox="1"/>
            <p:nvPr/>
          </p:nvSpPr>
          <p:spPr>
            <a:xfrm>
              <a:off x="1777729" y="3108691"/>
              <a:ext cx="1721007" cy="646331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24BC23-7B14-C743-8640-B7196E0A2971}"/>
              </a:ext>
            </a:extLst>
          </p:cNvPr>
          <p:cNvGrpSpPr/>
          <p:nvPr/>
        </p:nvGrpSpPr>
        <p:grpSpPr>
          <a:xfrm>
            <a:off x="66004" y="3492549"/>
            <a:ext cx="2335279" cy="1163354"/>
            <a:chOff x="1216411" y="3985757"/>
            <a:chExt cx="2335279" cy="11633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7A6AC5-D397-3043-B052-9DF254316122}"/>
                </a:ext>
              </a:extLst>
            </p:cNvPr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DB7C96-51ED-AA48-94A2-DB9ECF44638D}"/>
                </a:ext>
              </a:extLst>
            </p:cNvPr>
            <p:cNvSpPr txBox="1"/>
            <p:nvPr/>
          </p:nvSpPr>
          <p:spPr>
            <a:xfrm>
              <a:off x="2161646" y="3985757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Draw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F9A37D-D021-024E-8EDF-05DD9BC5E3B1}"/>
                </a:ext>
              </a:extLst>
            </p:cNvPr>
            <p:cNvSpPr txBox="1"/>
            <p:nvPr/>
          </p:nvSpPr>
          <p:spPr>
            <a:xfrm>
              <a:off x="1216411" y="4318114"/>
              <a:ext cx="2282326" cy="83099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over and over again at 60 frames per second. You can change the framerate by calling frameRate(newFrameRateVal).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5D881-25D7-F846-8A92-9EA0B81E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670" y="699775"/>
            <a:ext cx="6273800" cy="37719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81C9D2C-40BD-6E40-AB5A-6E642F90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2" y="492641"/>
            <a:ext cx="11319774" cy="708436"/>
          </a:xfrm>
        </p:spPr>
        <p:txBody>
          <a:bodyPr/>
          <a:lstStyle/>
          <a:p>
            <a:r>
              <a:rPr lang="en-US" dirty="0"/>
              <a:t>It’s the same as the Processing/p5js structure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578B0E7-A87D-5A42-9B15-F9309F8E89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Arduino Programming</a:t>
            </a:r>
          </a:p>
        </p:txBody>
      </p:sp>
    </p:spTree>
    <p:extLst>
      <p:ext uri="{BB962C8B-B14F-4D97-AF65-F5344CB8AC3E}">
        <p14:creationId xmlns:p14="http://schemas.microsoft.com/office/powerpoint/2010/main" val="3821070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D7423E2-2461-8849-8B3F-04BB7BD7C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8"/>
          <a:stretch/>
        </p:blipFill>
        <p:spPr>
          <a:xfrm>
            <a:off x="2503658" y="1769495"/>
            <a:ext cx="9584263" cy="355800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4BA81E1-BE7C-9042-BF80-8F783AC23BC1}"/>
              </a:ext>
            </a:extLst>
          </p:cNvPr>
          <p:cNvGrpSpPr/>
          <p:nvPr/>
        </p:nvGrpSpPr>
        <p:grpSpPr>
          <a:xfrm>
            <a:off x="627322" y="2461526"/>
            <a:ext cx="1773961" cy="962740"/>
            <a:chOff x="1777729" y="2792282"/>
            <a:chExt cx="1773961" cy="962740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0981E6C-DCF1-964F-87A0-904FC0A37E09}"/>
                </a:ext>
              </a:extLst>
            </p:cNvPr>
            <p:cNvCxnSpPr/>
            <p:nvPr/>
          </p:nvCxnSpPr>
          <p:spPr>
            <a:xfrm>
              <a:off x="3551690" y="2899966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D9575C0-93A8-004F-A98A-9BA4C74C5639}"/>
                </a:ext>
              </a:extLst>
            </p:cNvPr>
            <p:cNvSpPr txBox="1"/>
            <p:nvPr/>
          </p:nvSpPr>
          <p:spPr>
            <a:xfrm>
              <a:off x="2161646" y="2792282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5D2DBC4-8EF0-7A41-9339-D2805A06040F}"/>
                </a:ext>
              </a:extLst>
            </p:cNvPr>
            <p:cNvSpPr txBox="1"/>
            <p:nvPr/>
          </p:nvSpPr>
          <p:spPr>
            <a:xfrm>
              <a:off x="1777729" y="3108691"/>
              <a:ext cx="1721007" cy="646331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D924BC23-7B14-C743-8640-B7196E0A2971}"/>
              </a:ext>
            </a:extLst>
          </p:cNvPr>
          <p:cNvGrpSpPr/>
          <p:nvPr/>
        </p:nvGrpSpPr>
        <p:grpSpPr>
          <a:xfrm>
            <a:off x="66004" y="3492549"/>
            <a:ext cx="2335279" cy="1163354"/>
            <a:chOff x="1216411" y="3985757"/>
            <a:chExt cx="2335279" cy="1163354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E7A6AC5-D397-3043-B052-9DF254316122}"/>
                </a:ext>
              </a:extLst>
            </p:cNvPr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0DB7C96-51ED-AA48-94A2-DB9ECF44638D}"/>
                </a:ext>
              </a:extLst>
            </p:cNvPr>
            <p:cNvSpPr txBox="1"/>
            <p:nvPr/>
          </p:nvSpPr>
          <p:spPr>
            <a:xfrm>
              <a:off x="2161646" y="3985757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Draw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F9A37D-D021-024E-8EDF-05DD9BC5E3B1}"/>
                </a:ext>
              </a:extLst>
            </p:cNvPr>
            <p:cNvSpPr txBox="1"/>
            <p:nvPr/>
          </p:nvSpPr>
          <p:spPr>
            <a:xfrm>
              <a:off x="1216411" y="4318114"/>
              <a:ext cx="2282326" cy="83099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2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over and over again at 60 frames per second. You can change the framerate by calling frameRate(newFrameRateVal).</a:t>
              </a: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AC25D881-25D7-F846-8A92-9EA0B81EA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2670" y="699775"/>
            <a:ext cx="6273800" cy="3771900"/>
          </a:xfrm>
          <a:prstGeom prst="rect">
            <a:avLst/>
          </a:prstGeom>
        </p:spPr>
      </p:pic>
      <p:sp>
        <p:nvSpPr>
          <p:cNvPr id="13" name="Title 12">
            <a:extLst>
              <a:ext uri="{FF2B5EF4-FFF2-40B4-BE49-F238E27FC236}">
                <a16:creationId xmlns:a16="http://schemas.microsoft.com/office/drawing/2014/main" id="{081C9D2C-40BD-6E40-AB5A-6E642F90B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1822" y="492641"/>
            <a:ext cx="11319774" cy="708436"/>
          </a:xfrm>
        </p:spPr>
        <p:txBody>
          <a:bodyPr/>
          <a:lstStyle/>
          <a:p>
            <a:r>
              <a:rPr lang="en-US" dirty="0"/>
              <a:t>It’s the same as the Processing/p5js structure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2578B0E7-A87D-5A42-9B15-F9309F8E894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Arduino Programming</a:t>
            </a:r>
          </a:p>
        </p:txBody>
      </p:sp>
    </p:spTree>
    <p:extLst>
      <p:ext uri="{BB962C8B-B14F-4D97-AF65-F5344CB8AC3E}">
        <p14:creationId xmlns:p14="http://schemas.microsoft.com/office/powerpoint/2010/main" val="3097456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AA9215D-1E4A-4649-BBE2-EFD8911FC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829" y="623861"/>
            <a:ext cx="6214259" cy="492855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F8BF971-5FA3-4582-964F-78F3A4ED0D9E}"/>
              </a:ext>
            </a:extLst>
          </p:cNvPr>
          <p:cNvGrpSpPr/>
          <p:nvPr/>
        </p:nvGrpSpPr>
        <p:grpSpPr>
          <a:xfrm>
            <a:off x="374563" y="1672935"/>
            <a:ext cx="2820169" cy="924010"/>
            <a:chOff x="731521" y="2797598"/>
            <a:chExt cx="2820169" cy="9240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1FAD35B-4F33-4AE7-94C5-FDEF7D4A4639}"/>
                </a:ext>
              </a:extLst>
            </p:cNvPr>
            <p:cNvCxnSpPr/>
            <p:nvPr/>
          </p:nvCxnSpPr>
          <p:spPr>
            <a:xfrm>
              <a:off x="3551690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91398A-2596-4BCB-BC78-1C2C1EE03E9C}"/>
                </a:ext>
              </a:extLst>
            </p:cNvPr>
            <p:cNvSpPr txBox="1"/>
            <p:nvPr/>
          </p:nvSpPr>
          <p:spPr>
            <a:xfrm>
              <a:off x="2161646" y="2797598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1BA193-0E6F-4D49-BBC1-547A0ECDE95E}"/>
                </a:ext>
              </a:extLst>
            </p:cNvPr>
            <p:cNvSpPr txBox="1"/>
            <p:nvPr/>
          </p:nvSpPr>
          <p:spPr>
            <a:xfrm>
              <a:off x="731521" y="3140587"/>
              <a:ext cx="2767216" cy="52322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DD677-FBA5-4C93-8D60-DBE318800BE9}"/>
              </a:ext>
            </a:extLst>
          </p:cNvPr>
          <p:cNvGrpSpPr/>
          <p:nvPr/>
        </p:nvGrpSpPr>
        <p:grpSpPr>
          <a:xfrm>
            <a:off x="374563" y="2861094"/>
            <a:ext cx="2820169" cy="924010"/>
            <a:chOff x="731521" y="3985757"/>
            <a:chExt cx="2820169" cy="92401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1554E3-C882-4252-984C-DF96B851C3AE}"/>
                </a:ext>
              </a:extLst>
            </p:cNvPr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0D6804-F4AF-4ACA-BE5F-E283B4E4DA76}"/>
                </a:ext>
              </a:extLst>
            </p:cNvPr>
            <p:cNvSpPr txBox="1"/>
            <p:nvPr/>
          </p:nvSpPr>
          <p:spPr>
            <a:xfrm>
              <a:off x="2161646" y="3985757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DRAW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03936D-3379-4DC0-9C04-B41C1F79F77A}"/>
                </a:ext>
              </a:extLst>
            </p:cNvPr>
            <p:cNvSpPr txBox="1"/>
            <p:nvPr/>
          </p:nvSpPr>
          <p:spPr>
            <a:xfrm>
              <a:off x="731521" y="4328746"/>
              <a:ext cx="2767216" cy="307777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TODO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0413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F8BF971-5FA3-4582-964F-78F3A4ED0D9E}"/>
              </a:ext>
            </a:extLst>
          </p:cNvPr>
          <p:cNvGrpSpPr/>
          <p:nvPr/>
        </p:nvGrpSpPr>
        <p:grpSpPr>
          <a:xfrm>
            <a:off x="374563" y="1672935"/>
            <a:ext cx="2820169" cy="924010"/>
            <a:chOff x="731521" y="2797598"/>
            <a:chExt cx="2820169" cy="92401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F1FAD35B-4F33-4AE7-94C5-FDEF7D4A4639}"/>
                </a:ext>
              </a:extLst>
            </p:cNvPr>
            <p:cNvCxnSpPr/>
            <p:nvPr/>
          </p:nvCxnSpPr>
          <p:spPr>
            <a:xfrm>
              <a:off x="3551690" y="2905282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591398A-2596-4BCB-BC78-1C2C1EE03E9C}"/>
                </a:ext>
              </a:extLst>
            </p:cNvPr>
            <p:cNvSpPr txBox="1"/>
            <p:nvPr/>
          </p:nvSpPr>
          <p:spPr>
            <a:xfrm>
              <a:off x="2161646" y="2797598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setup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1BA193-0E6F-4D49-BBC1-547A0ECDE95E}"/>
                </a:ext>
              </a:extLst>
            </p:cNvPr>
            <p:cNvSpPr txBox="1"/>
            <p:nvPr/>
          </p:nvSpPr>
          <p:spPr>
            <a:xfrm>
              <a:off x="731521" y="3140587"/>
              <a:ext cx="2767216" cy="523220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once at the very beginning of execution. Use this for initialization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C1DD677-FBA5-4C93-8D60-DBE318800BE9}"/>
              </a:ext>
            </a:extLst>
          </p:cNvPr>
          <p:cNvGrpSpPr/>
          <p:nvPr/>
        </p:nvGrpSpPr>
        <p:grpSpPr>
          <a:xfrm>
            <a:off x="176868" y="2768187"/>
            <a:ext cx="3013807" cy="1081653"/>
            <a:chOff x="537883" y="3985757"/>
            <a:chExt cx="3013807" cy="108165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21554E3-C882-4252-984C-DF96B851C3AE}"/>
                </a:ext>
              </a:extLst>
            </p:cNvPr>
            <p:cNvCxnSpPr/>
            <p:nvPr/>
          </p:nvCxnSpPr>
          <p:spPr>
            <a:xfrm>
              <a:off x="3551690" y="4093441"/>
              <a:ext cx="0" cy="816326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0D6804-F4AF-4ACA-BE5F-E283B4E4DA76}"/>
                </a:ext>
              </a:extLst>
            </p:cNvPr>
            <p:cNvSpPr txBox="1"/>
            <p:nvPr/>
          </p:nvSpPr>
          <p:spPr>
            <a:xfrm>
              <a:off x="2161646" y="3985757"/>
              <a:ext cx="1339186" cy="461665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2400" dirty="0">
                  <a:latin typeface="Bebas Neue" panose="020B0606020202050201" pitchFamily="34" charset="0"/>
                  <a:cs typeface="Segoe UI Light" panose="020B0502040204020203" pitchFamily="34" charset="0"/>
                </a:rPr>
                <a:t>DRAW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03936D-3379-4DC0-9C04-B41C1F79F77A}"/>
                </a:ext>
              </a:extLst>
            </p:cNvPr>
            <p:cNvSpPr txBox="1"/>
            <p:nvPr/>
          </p:nvSpPr>
          <p:spPr>
            <a:xfrm>
              <a:off x="537883" y="4328746"/>
              <a:ext cx="2960854" cy="738664"/>
            </a:xfrm>
            <a:prstGeom prst="rect">
              <a:avLst/>
            </a:prstGeom>
            <a:no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sz="1400" dirty="0">
                  <a:solidFill>
                    <a:schemeClr val="bg1">
                      <a:lumMod val="50000"/>
                    </a:schemeClr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Called repeatedly in a loop() at 60 frames per second (the default, which can be changed with the framerate function)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BDC758AF-A088-49AC-BF1B-0FD050041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989" y="486777"/>
            <a:ext cx="6757031" cy="535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3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12054</TotalTime>
  <Words>447</Words>
  <Application>Microsoft Office PowerPoint</Application>
  <PresentationFormat>Widescreen</PresentationFormat>
  <Paragraphs>55</Paragraphs>
  <Slides>13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Bebas Neue</vt:lpstr>
      <vt:lpstr>Calibri</vt:lpstr>
      <vt:lpstr>Calibri Light</vt:lpstr>
      <vt:lpstr>Museo Sans 100</vt:lpstr>
      <vt:lpstr>Segoe Condensed</vt:lpstr>
      <vt:lpstr>Segoe UI Light</vt:lpstr>
      <vt:lpstr>Office Theme</vt:lpstr>
      <vt:lpstr>PowerPoint Presentation</vt:lpstr>
      <vt:lpstr>PowerPoint Presentation</vt:lpstr>
      <vt:lpstr>PowerPoint Presentation</vt:lpstr>
      <vt:lpstr>Programming Arduino!</vt:lpstr>
      <vt:lpstr>Programming Arduino!</vt:lpstr>
      <vt:lpstr>It’s the same as the Processing/p5js structure</vt:lpstr>
      <vt:lpstr>It’s the same as the Processing/p5js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14</cp:revision>
  <dcterms:created xsi:type="dcterms:W3CDTF">2021-05-18T16:16:09Z</dcterms:created>
  <dcterms:modified xsi:type="dcterms:W3CDTF">2021-05-27T14:55:45Z</dcterms:modified>
</cp:coreProperties>
</file>